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14"/>
  </p:notesMasterIdLst>
  <p:handoutMasterIdLst>
    <p:handoutMasterId r:id="rId15"/>
  </p:handoutMasterIdLst>
  <p:sldIdLst>
    <p:sldId id="282" r:id="rId5"/>
    <p:sldId id="275" r:id="rId6"/>
    <p:sldId id="271" r:id="rId7"/>
    <p:sldId id="283" r:id="rId8"/>
    <p:sldId id="285" r:id="rId9"/>
    <p:sldId id="284" r:id="rId10"/>
    <p:sldId id="277" r:id="rId11"/>
    <p:sldId id="281" r:id="rId12"/>
    <p:sldId id="269" r:id="rId13"/>
  </p:sldIdLst>
  <p:sldSz cx="9144000" cy="6858000" type="screen4x3"/>
  <p:notesSz cx="6858000" cy="91440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3399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40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92B7D28-FEFD-46EB-8D8E-505EC8DAAD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fr-CA"/>
              <a:t>PED 856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EB2AB39-E44F-45CE-AE1F-36F3694F653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320242E-0AAC-409F-A193-CDD0AC94E7E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1B8EFB9-FBBA-4DBF-AA3D-504DD45D9F1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12FC5AD-9301-429C-8462-745CDD6324FC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359E279-71EB-4A68-B947-5576C43F53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fr-CA"/>
              <a:t>PED 856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1C607A-8F16-4A73-A462-92B41C1BAA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2EC5D9F-6076-4A59-A03A-93C66805DA8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9A8ACA93-BA79-4CEC-8A40-4F787D294ED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noProof="0"/>
              <a:t>Cliquez pour modifier les styles du texte du masque</a:t>
            </a:r>
          </a:p>
          <a:p>
            <a:pPr lvl="1"/>
            <a:r>
              <a:rPr lang="fr-CA" altLang="fr-FR" noProof="0"/>
              <a:t>Deuxième niveau</a:t>
            </a:r>
          </a:p>
          <a:p>
            <a:pPr lvl="2"/>
            <a:r>
              <a:rPr lang="fr-CA" altLang="fr-FR" noProof="0"/>
              <a:t>Troisième niveau</a:t>
            </a:r>
          </a:p>
          <a:p>
            <a:pPr lvl="3"/>
            <a:r>
              <a:rPr lang="fr-CA" altLang="fr-FR" noProof="0"/>
              <a:t>Quatrième niveau</a:t>
            </a:r>
          </a:p>
          <a:p>
            <a:pPr lvl="4"/>
            <a:r>
              <a:rPr lang="fr-CA" altLang="fr-FR" noProof="0"/>
              <a:t>Cinquième niveau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34EBB7E-9AB1-49CA-9F13-EEBB7E1379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5D4FA67D-717D-4A13-946E-B933DF4C6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E155132-BCC0-4E22-B873-7175D37F6729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E55D107-394D-490D-96B5-20D426594E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49D6F9B9-5DF2-4B26-8FCA-64B9BA36D1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4D7C21-04FB-45B2-B990-7BE9C32B0A23}" type="slidenum">
              <a:rPr lang="fr-CA" altLang="fr-FR" smtClean="0">
                <a:latin typeface="Arial" panose="020B0604020202020204" pitchFamily="34" charset="0"/>
              </a:rPr>
              <a:pPr/>
              <a:t>1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FD35B1F2-D78F-4D4C-AF9B-586620EB6A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2D8EAACC-86E8-420D-BB80-763416CB9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35B9157-F139-4B2F-9566-859C5C630D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1A026A01-D7C4-4487-A4E2-69D8A3EF03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92C3FA4-99AB-4213-94E6-DAF362C424F4}" type="slidenum">
              <a:rPr lang="fr-CA" altLang="fr-FR" smtClean="0">
                <a:latin typeface="Arial" panose="020B0604020202020204" pitchFamily="34" charset="0"/>
              </a:rPr>
              <a:pPr/>
              <a:t>2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7A8ED682-0C48-42B0-A748-EE1B0EC79B7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B8C0BE3E-327A-440C-8F70-B7F4FB62C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DDCE710-BB6E-4D5B-82A8-322DF8EF18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10243" name="Rectangle 7">
            <a:extLst>
              <a:ext uri="{FF2B5EF4-FFF2-40B4-BE49-F238E27FC236}">
                <a16:creationId xmlns:a16="http://schemas.microsoft.com/office/drawing/2014/main" id="{24B9AC8E-8668-4EE6-80EC-574C8C4828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533577D-7860-469F-AA3F-0F2A4BCE782B}" type="slidenum">
              <a:rPr lang="fr-CA" altLang="fr-FR" smtClean="0">
                <a:latin typeface="Arial" panose="020B0604020202020204" pitchFamily="34" charset="0"/>
              </a:rPr>
              <a:pPr/>
              <a:t>3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77A12151-FDA0-4689-AB0D-C7C116E440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A75CD2E3-0FF2-418D-B46F-778886A2EB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8E46C89-EE54-4946-8E13-17F72DB7FD2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12291" name="Rectangle 7">
            <a:extLst>
              <a:ext uri="{FF2B5EF4-FFF2-40B4-BE49-F238E27FC236}">
                <a16:creationId xmlns:a16="http://schemas.microsoft.com/office/drawing/2014/main" id="{99EF2669-724B-46EA-9915-1E7171E68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09AE21E-B26B-4384-BC9C-277E345D4C96}" type="slidenum">
              <a:rPr lang="fr-CA" altLang="fr-FR" smtClean="0">
                <a:latin typeface="Arial" panose="020B0604020202020204" pitchFamily="34" charset="0"/>
              </a:rPr>
              <a:pPr/>
              <a:t>4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546E6E85-4EBB-4426-8D6F-D1B403BADB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8B8DCF83-FF93-43BA-90FE-86E82E6DA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D9B4AAB-83A8-4A57-A4FD-20E393A43B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14339" name="Rectangle 7">
            <a:extLst>
              <a:ext uri="{FF2B5EF4-FFF2-40B4-BE49-F238E27FC236}">
                <a16:creationId xmlns:a16="http://schemas.microsoft.com/office/drawing/2014/main" id="{22AA049B-427E-4ADB-8A59-1EE9E63B1F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0C66BAB-072D-4DB3-931A-3B5BC674CAD7}" type="slidenum">
              <a:rPr lang="fr-CA" altLang="fr-FR" smtClean="0">
                <a:latin typeface="Arial" panose="020B0604020202020204" pitchFamily="34" charset="0"/>
              </a:rPr>
              <a:pPr/>
              <a:t>5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E00D49E5-78AC-46CF-B74D-298C749400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3AAA5852-CABA-4CB9-9716-F6D6D85F8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FB406CA-50AD-4B40-BF01-054798A0AD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16387" name="Rectangle 7">
            <a:extLst>
              <a:ext uri="{FF2B5EF4-FFF2-40B4-BE49-F238E27FC236}">
                <a16:creationId xmlns:a16="http://schemas.microsoft.com/office/drawing/2014/main" id="{D043668B-B7F2-49AA-B471-E223DEB3B8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FE641E9-3078-4A97-8EBF-9B55E2B50226}" type="slidenum">
              <a:rPr lang="fr-CA" altLang="fr-FR" smtClean="0">
                <a:latin typeface="Arial" panose="020B0604020202020204" pitchFamily="34" charset="0"/>
              </a:rPr>
              <a:pPr/>
              <a:t>6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5F39ECFA-D46F-4607-9653-371AE8FEA6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D8A6B9F0-DB67-4139-AFD3-255BEC92E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CEE5BB-F915-4B91-AC8A-CF239A1DC0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18435" name="Rectangle 7">
            <a:extLst>
              <a:ext uri="{FF2B5EF4-FFF2-40B4-BE49-F238E27FC236}">
                <a16:creationId xmlns:a16="http://schemas.microsoft.com/office/drawing/2014/main" id="{5C5C09A5-7964-415E-9DCF-E4A9E8C3EC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61A27FE-661B-4CC3-ADCD-909968354B18}" type="slidenum">
              <a:rPr lang="fr-CA" altLang="fr-FR" smtClean="0">
                <a:latin typeface="Arial" panose="020B0604020202020204" pitchFamily="34" charset="0"/>
              </a:rPr>
              <a:pPr/>
              <a:t>7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888D318A-45CF-4014-B7FD-31729C84FA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CEE9CC94-3118-4C9A-AB0B-AF497ECB7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C2F4669-66E5-404A-826A-F0BD924E66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20483" name="Rectangle 7">
            <a:extLst>
              <a:ext uri="{FF2B5EF4-FFF2-40B4-BE49-F238E27FC236}">
                <a16:creationId xmlns:a16="http://schemas.microsoft.com/office/drawing/2014/main" id="{06E8C28F-E413-4061-8B08-7547EB9D3C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6FDB7B-4B1B-428A-A34B-BFE5F6E1E933}" type="slidenum">
              <a:rPr lang="fr-CA" altLang="fr-FR" smtClean="0">
                <a:latin typeface="Arial" panose="020B0604020202020204" pitchFamily="34" charset="0"/>
              </a:rPr>
              <a:pPr/>
              <a:t>8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5F0196C6-8FB4-4C5A-8488-3428283C38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07B9FB3E-52C1-4155-B8F1-17F0E15CB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E49AB38-244E-4028-B8D4-064BA7A58B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CA" altLang="fr-FR">
                <a:latin typeface="Arial" panose="020B0604020202020204" pitchFamily="34" charset="0"/>
              </a:rPr>
              <a:t>PED 856</a:t>
            </a:r>
          </a:p>
        </p:txBody>
      </p:sp>
      <p:sp>
        <p:nvSpPr>
          <p:cNvPr id="22531" name="Rectangle 7">
            <a:extLst>
              <a:ext uri="{FF2B5EF4-FFF2-40B4-BE49-F238E27FC236}">
                <a16:creationId xmlns:a16="http://schemas.microsoft.com/office/drawing/2014/main" id="{98D455D8-AFE5-4125-923A-8EF4FB5262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067A7FE-7269-4AFF-8FEC-878CBCEF7E50}" type="slidenum">
              <a:rPr lang="fr-CA" altLang="fr-FR" smtClean="0">
                <a:latin typeface="Arial" panose="020B0604020202020204" pitchFamily="34" charset="0"/>
              </a:rPr>
              <a:pPr/>
              <a:t>9</a:t>
            </a:fld>
            <a:endParaRPr lang="fr-CA" altLang="fr-FR">
              <a:latin typeface="Arial" panose="020B0604020202020204" pitchFamily="34" charset="0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1F1D799B-5D2E-4EF5-8AF1-70B995EC89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DE9391D5-FDFF-420E-8789-2C0E994862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94760A2-044F-491C-A75C-F2BE90239D19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33375"/>
            <a:ext cx="8497887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1FBEA3E-8067-4857-92E6-61D0C3862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EA9C91AB-0E6A-41F0-87F9-D9E645E5BB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2" y="336"/>
                <a:ext cx="382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fr-FR" altLang="fr-FR">
                  <a:ea typeface="+mn-ea"/>
                </a:endParaRPr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567DB226-7037-4157-9BDB-30917919A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fr-FR" altLang="fr-FR">
                  <a:ea typeface="+mn-ea"/>
                </a:endParaRPr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3019A21C-D68B-4F27-8482-30E153F7A6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13A1056-4C1F-4DE6-9E47-23727297B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6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fr-FR" altLang="fr-FR">
                  <a:ea typeface="+mn-ea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6D5278F-CF46-46D6-9A05-AE0B7A2206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7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fr-FR" altLang="fr-FR">
                  <a:ea typeface="+mn-ea"/>
                </a:endParaRPr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261E6AB8-B92C-4B54-B867-F01ED6599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fr-FR">
                <a:ea typeface="+mn-ea"/>
              </a:endParaRPr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1CC23889-419E-4427-BC90-D6BB24F3B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fr-FR">
                <a:ea typeface="+mn-ea"/>
              </a:endParaRPr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BDDE407D-3047-4177-B64C-F3E0B6B78E9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eaLnBrk="1" hangingPunct="1">
                <a:defRPr/>
              </a:pPr>
              <a:endParaRPr lang="fr-FR" altLang="fr-FR">
                <a:ea typeface="+mn-ea"/>
              </a:endParaRPr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16013" y="188913"/>
            <a:ext cx="7772400" cy="863600"/>
          </a:xfrm>
        </p:spPr>
        <p:txBody>
          <a:bodyPr/>
          <a:lstStyle>
            <a:lvl1pPr>
              <a:defRPr/>
            </a:lvl1pPr>
          </a:lstStyle>
          <a:p>
            <a:r>
              <a:rPr lang="fr-CA"/>
              <a:t>Cliquez pour modifier le style du titre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1916113"/>
            <a:ext cx="7705725" cy="372268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CA"/>
              <a:t>Cliquez pour modifier le style des sous-titres du masque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F7075E62-91E9-49EC-8BEC-28A33AFFD99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68313" y="6237288"/>
            <a:ext cx="5137150" cy="4572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540F9002-C4BD-43D1-9545-7EBF009F2D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6D82EEE-41E9-4B3F-961B-B314A761275D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4573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802C326-DEF0-465A-9849-492E1DEFD2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7FF2580-215F-43BA-AC6F-EB149CD3E5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2F02531-0FCD-4EEF-AD8B-A6C7162B09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F63D1-C48B-4D8E-9379-962E66737B7F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2298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BD369C0-3217-4CB0-8EA0-3086EE6C0D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67A1FF4-B0DE-4C71-A461-906FEA73B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4FB1F49-FC6C-462F-B3EF-6FF34574E9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98757-5267-4075-BEDE-D7977EFFA8FC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94839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EC7394F-7F15-4AAB-8584-F40DFF9287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B5DB01CB-1F25-426C-9D9C-38CC03421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801E153-B17D-40E7-8487-D2920EC52D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49DCB-2949-47E9-BBB4-EF64F6FEB94F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33913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792A326-A615-4F06-9CCE-E87B523EEB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6198F108-9726-4312-A144-DDA47C93D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40BF006E-A14E-4941-B33A-522914BC9F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444691-C48D-4C75-AEA1-7ED4827A9098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29008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F9EF042-62BB-4C77-88FC-1B9BEBC265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50E9C6B-B150-4179-88C5-45DC4E6A1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9121CAA-B426-4BD4-9100-150999493A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2A68A-A613-4D8B-AF55-3C8D11F2B6E0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76645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9F9C94D9-07CC-4919-8794-EAB0CF999C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1EF9EB47-F7E2-4BE0-BBE5-EFDA60FF8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A8753B24-20C6-4F47-8060-B66F1399FE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43DBE-817D-471B-8BF7-FD8181792975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0251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2BAC2520-15CE-49E7-80E2-E08B6C60CB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24252CE3-3E42-4072-9FC4-81F0F1BE33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F01BEEDE-70CB-4446-84E7-4F8B2C045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AD971-21F9-4CCA-B1A4-AD455C92F28D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36078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422149F-E7BC-44CF-A63A-8B1528FA36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A1878DA-EE15-49C5-A8C6-E186C42F69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CDD841F6-56F6-4C25-B653-186AAB73B0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E4AC6-4DB4-4AE5-BA67-600A182335D3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52498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B0DC296-1B44-489B-AAA4-A894EADE46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1F69A1A-8414-4182-AB73-E6D8774716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690EB77-F75E-4DE8-9799-410DCAB1F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02A7A-EF12-48AF-91E9-5A7DC30587D8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65778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F59AA05-57AA-4692-8ABF-A776DD9493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440C0CB9-C09C-4D4A-925A-8AF4509FEA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DB2472D-9282-4241-BD88-D7D7A126CC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FF960-5838-412E-90F9-E5D080037AF6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03410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767766B-503A-43F9-B01C-DE6BDDEAD51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1D9288D-E141-4D8E-85AB-AE034CB9021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2A5D638-4CD5-4A07-985A-45DB3387434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F3F4DA1-3BCA-4AD4-93A6-7F67F6AF2BB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6C97C12-6777-4A16-9B5E-AB0A2316F27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2CBDEDC-A885-4B51-A93F-C6334F77F3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CC87BA5-DA2E-4699-9539-50BC55D173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defRPr/>
            </a:pPr>
            <a:endParaRPr kumimoji="1" lang="fr-FR" altLang="fr-FR" sz="2400">
              <a:ea typeface="+mn-ea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1E94B9DD-E5FC-43BF-ABD5-DC7EF9B4B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 style du titre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F4D39234-3D8D-4596-A4D7-73D5E5600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Deuxième niveau</a:t>
            </a:r>
          </a:p>
          <a:p>
            <a:pPr lvl="2"/>
            <a:r>
              <a:rPr lang="fr-CA" altLang="fr-FR"/>
              <a:t>Troisième niveau</a:t>
            </a:r>
          </a:p>
          <a:p>
            <a:pPr lvl="3"/>
            <a:r>
              <a:rPr lang="fr-CA" altLang="fr-FR"/>
              <a:t>Quatrième niveau</a:t>
            </a:r>
          </a:p>
          <a:p>
            <a:pPr lvl="4"/>
            <a:r>
              <a:rPr lang="fr-CA" altLang="fr-FR"/>
              <a:t>Cinquième niveau</a:t>
            </a:r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A300F647-2460-47E2-8E33-3FE77EEB7F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anose="020B0604030504040204" pitchFamily="34" charset="0"/>
                <a:ea typeface="+mn-ea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56E00477-77AB-4889-B81E-EA21894BC2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fr-CA" altLang="fr-FR"/>
              <a:t>125 - Intégration web 1</a:t>
            </a:r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A4B87E63-2251-4E94-AD7F-9E281C95B7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543CC64-F96A-4FDD-83A5-01B67541E2B8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MS PGothic" panose="020B0600070205080204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UMvyfT4V_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5">
            <a:extLst>
              <a:ext uri="{FF2B5EF4-FFF2-40B4-BE49-F238E27FC236}">
                <a16:creationId xmlns:a16="http://schemas.microsoft.com/office/drawing/2014/main" id="{C5DB0B71-52C3-4029-BBA5-EDC824DC764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5123" name="Rectangle 16">
            <a:extLst>
              <a:ext uri="{FF2B5EF4-FFF2-40B4-BE49-F238E27FC236}">
                <a16:creationId xmlns:a16="http://schemas.microsoft.com/office/drawing/2014/main" id="{5B7F2466-620A-4004-87AF-3002810472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CFB92C-065B-4C77-BD56-A39C2E10DA37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28DAE7D4-41C7-4118-9C30-01DBCAE924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7C54FFAC-9FE0-4F04-A4CF-E46583E404E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9432925" cy="4895850"/>
          </a:xfrm>
          <a:extLst/>
        </p:spPr>
        <p:txBody>
          <a:bodyPr/>
          <a:lstStyle/>
          <a:p>
            <a:pPr marL="398463" lvl="1" indent="368300" eaLnBrk="1" hangingPunct="1">
              <a:lnSpc>
                <a:spcPct val="80000"/>
              </a:lnSpc>
              <a:defRPr/>
            </a:pPr>
            <a:r>
              <a:rPr lang="fr-FR" dirty="0"/>
              <a:t>À partir des </a:t>
            </a:r>
            <a:r>
              <a:rPr lang="fr-CA" dirty="0"/>
              <a:t>sites Web suivants :</a:t>
            </a:r>
          </a:p>
          <a:p>
            <a:pPr lvl="2">
              <a:defRPr/>
            </a:pPr>
            <a:r>
              <a:rPr lang="fr-FR" dirty="0"/>
              <a:t>ici.radio-canada.ca</a:t>
            </a:r>
            <a:endParaRPr lang="fr-CA" dirty="0"/>
          </a:p>
          <a:p>
            <a:pPr lvl="2">
              <a:defRPr/>
            </a:pPr>
            <a:r>
              <a:rPr lang="fr-FR" dirty="0"/>
              <a:t>w3schools.com</a:t>
            </a:r>
            <a:endParaRPr lang="fr-CA" dirty="0"/>
          </a:p>
          <a:p>
            <a:pPr lvl="2">
              <a:defRPr/>
            </a:pPr>
            <a:r>
              <a:rPr lang="fr-FR" dirty="0"/>
              <a:t>youtube.com</a:t>
            </a:r>
            <a:endParaRPr lang="fr-CA" dirty="0"/>
          </a:p>
          <a:p>
            <a:pPr lvl="2">
              <a:defRPr/>
            </a:pPr>
            <a:r>
              <a:rPr lang="fr-FR" dirty="0"/>
              <a:t>amazon.ca</a:t>
            </a:r>
          </a:p>
          <a:p>
            <a:pPr lvl="2">
              <a:defRPr/>
            </a:pPr>
            <a:r>
              <a:rPr lang="fr-FR" dirty="0"/>
              <a:t>cegepoutaouais.qc.ca</a:t>
            </a:r>
          </a:p>
          <a:p>
            <a:pPr lvl="1">
              <a:defRPr/>
            </a:pPr>
            <a:r>
              <a:rPr lang="fr-CA" dirty="0"/>
              <a:t>Qu’est-ce qu’un site web ?</a:t>
            </a:r>
            <a:br>
              <a:rPr lang="fr-CA" altLang="fr-FR" dirty="0"/>
            </a:br>
            <a:endParaRPr lang="fr-FR" altLang="fr-FR" dirty="0"/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5126" name="Line 4">
            <a:extLst>
              <a:ext uri="{FF2B5EF4-FFF2-40B4-BE49-F238E27FC236}">
                <a16:creationId xmlns:a16="http://schemas.microsoft.com/office/drawing/2014/main" id="{8C928670-8D84-426D-BEBC-719188ECC9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127" name="Rectangle 5">
            <a:extLst>
              <a:ext uri="{FF2B5EF4-FFF2-40B4-BE49-F238E27FC236}">
                <a16:creationId xmlns:a16="http://schemas.microsoft.com/office/drawing/2014/main" id="{DC41BCCF-7F20-47CC-BC33-EE2CFB1F3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188"/>
            <a:ext cx="0" cy="2508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-12696" rIns="0" bIns="-1269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CA" altLang="fr-FR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5">
            <a:extLst>
              <a:ext uri="{FF2B5EF4-FFF2-40B4-BE49-F238E27FC236}">
                <a16:creationId xmlns:a16="http://schemas.microsoft.com/office/drawing/2014/main" id="{BAD8A975-32C3-47E3-9E54-389EEC00B8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7171" name="Rectangle 16">
            <a:extLst>
              <a:ext uri="{FF2B5EF4-FFF2-40B4-BE49-F238E27FC236}">
                <a16:creationId xmlns:a16="http://schemas.microsoft.com/office/drawing/2014/main" id="{59FE53F9-101B-457D-9ED8-AA13C0C676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A46E659-55E3-4C72-8708-15993FABD228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167E0859-BFD9-43FD-891F-0695552812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7C54FFAC-9FE0-4F04-A4CF-E46583E404E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9433172" cy="4895850"/>
          </a:xfrm>
          <a:extLst/>
        </p:spPr>
        <p:txBody>
          <a:bodyPr/>
          <a:lstStyle/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fr-FR" dirty="0"/>
              <a:t>Un </a:t>
            </a:r>
            <a:r>
              <a:rPr lang="fr-CA" dirty="0"/>
              <a:t>site Web </a:t>
            </a:r>
            <a:endParaRPr lang="fr-CA" dirty="0">
              <a:highlight>
                <a:srgbClr val="FFFF00"/>
              </a:highlight>
            </a:endParaRPr>
          </a:p>
          <a:p>
            <a:pPr lvl="2">
              <a:defRPr/>
            </a:pPr>
            <a:r>
              <a:rPr lang="fr-CA" dirty="0"/>
              <a:t>est un ensemble de </a:t>
            </a:r>
          </a:p>
          <a:p>
            <a:pPr lvl="3">
              <a:defRPr/>
            </a:pPr>
            <a:r>
              <a:rPr lang="fr-CA" b="1" dirty="0"/>
              <a:t>pages et de contenus </a:t>
            </a:r>
            <a:r>
              <a:rPr lang="fr-CA" dirty="0"/>
              <a:t>(médias) : texte, images, vidéos,…</a:t>
            </a:r>
          </a:p>
          <a:p>
            <a:pPr lvl="4">
              <a:defRPr/>
            </a:pPr>
            <a:r>
              <a:rPr lang="fr-CA" dirty="0"/>
              <a:t>page accueil, contact,…</a:t>
            </a:r>
          </a:p>
          <a:p>
            <a:pPr lvl="3">
              <a:defRPr/>
            </a:pPr>
            <a:r>
              <a:rPr lang="fr-CA" altLang="fr-FR" dirty="0"/>
              <a:t>ces pages sont reliées entre elles </a:t>
            </a:r>
          </a:p>
          <a:p>
            <a:pPr lvl="4">
              <a:defRPr/>
            </a:pPr>
            <a:r>
              <a:rPr lang="fr-CA" altLang="fr-FR" dirty="0"/>
              <a:t>par des </a:t>
            </a:r>
            <a:r>
              <a:rPr lang="fr-CA" altLang="fr-FR" b="1" dirty="0"/>
              <a:t>liens hypertextes</a:t>
            </a:r>
            <a:r>
              <a:rPr lang="fr-CA" altLang="fr-FR" dirty="0"/>
              <a:t> </a:t>
            </a:r>
            <a:endParaRPr lang="fr-CA" dirty="0"/>
          </a:p>
          <a:p>
            <a:pPr lvl="2">
              <a:defRPr/>
            </a:pPr>
            <a:r>
              <a:rPr lang="fr-CA" dirty="0"/>
              <a:t>hébergé sur un </a:t>
            </a:r>
            <a:r>
              <a:rPr lang="fr-CA" altLang="fr-FR" b="1" dirty="0"/>
              <a:t>serveur web</a:t>
            </a:r>
            <a:endParaRPr lang="fr-CA" dirty="0"/>
          </a:p>
          <a:p>
            <a:pPr lvl="2">
              <a:defRPr/>
            </a:pPr>
            <a:r>
              <a:rPr lang="fr-CA" dirty="0"/>
              <a:t>accessibles via Internet à l’aide d’un </a:t>
            </a:r>
            <a:r>
              <a:rPr lang="fr-CA" b="1" dirty="0"/>
              <a:t>navigateur web</a:t>
            </a:r>
          </a:p>
          <a:p>
            <a:pPr lvl="3">
              <a:defRPr/>
            </a:pPr>
            <a:r>
              <a:rPr lang="fr-CA" dirty="0"/>
              <a:t>Ex. Chrome, Firefox ou Safari</a:t>
            </a:r>
          </a:p>
          <a:p>
            <a:pPr lvl="2">
              <a:defRPr/>
            </a:pPr>
            <a:r>
              <a:rPr lang="fr-CA" dirty="0"/>
              <a:t>pour </a:t>
            </a:r>
            <a:r>
              <a:rPr lang="fr-FR" dirty="0"/>
              <a:t>présenter</a:t>
            </a:r>
            <a:r>
              <a:rPr lang="fr-CA" dirty="0"/>
              <a:t> </a:t>
            </a:r>
            <a:r>
              <a:rPr lang="fr-FR" dirty="0"/>
              <a:t>du contenu, communiquer de l’information</a:t>
            </a:r>
            <a:r>
              <a:rPr lang="fr-CA" dirty="0"/>
              <a:t>.</a:t>
            </a:r>
          </a:p>
          <a:p>
            <a:pPr lvl="3">
              <a:defRPr/>
            </a:pPr>
            <a:r>
              <a:rPr lang="fr-CA" dirty="0"/>
              <a:t>Ex. services, produits,…</a:t>
            </a:r>
            <a:endParaRPr lang="fr-FR" dirty="0"/>
          </a:p>
          <a:p>
            <a:pPr marL="1371600" lvl="3" indent="0">
              <a:buFont typeface="Wingdings" panose="05000000000000000000" pitchFamily="2" charset="2"/>
              <a:buNone/>
              <a:defRPr/>
            </a:pPr>
            <a:endParaRPr lang="fr-CA" dirty="0"/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br>
              <a:rPr lang="fr-CA" altLang="fr-FR" dirty="0"/>
            </a:br>
            <a:endParaRPr lang="fr-FR" altLang="fr-FR" dirty="0"/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7174" name="Line 4">
            <a:extLst>
              <a:ext uri="{FF2B5EF4-FFF2-40B4-BE49-F238E27FC236}">
                <a16:creationId xmlns:a16="http://schemas.microsoft.com/office/drawing/2014/main" id="{F266CC35-5218-48C6-B839-E9894BDF6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7175" name="Rectangle 5">
            <a:extLst>
              <a:ext uri="{FF2B5EF4-FFF2-40B4-BE49-F238E27FC236}">
                <a16:creationId xmlns:a16="http://schemas.microsoft.com/office/drawing/2014/main" id="{0D295326-3F5B-4B9D-BFBD-6BF92B176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188"/>
            <a:ext cx="0" cy="2508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-12696" rIns="0" bIns="-12696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CA" altLang="fr-FR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>
            <a:extLst>
              <a:ext uri="{FF2B5EF4-FFF2-40B4-BE49-F238E27FC236}">
                <a16:creationId xmlns:a16="http://schemas.microsoft.com/office/drawing/2014/main" id="{8C9A188D-A958-4279-8814-11E0B1CB31C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9219" name="Rectangle 16">
            <a:extLst>
              <a:ext uri="{FF2B5EF4-FFF2-40B4-BE49-F238E27FC236}">
                <a16:creationId xmlns:a16="http://schemas.microsoft.com/office/drawing/2014/main" id="{BF7783A6-8FFC-4343-AB42-4FCDF4655EB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346428-E5E4-4804-814D-6947CF8E2F82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39E096C6-6564-4ECD-B7C5-F3EF9FB6ACB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4BE70105-44DF-4612-BE0E-525B0983B9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8964612" cy="4895850"/>
          </a:xfrm>
          <a:extLst/>
        </p:spPr>
        <p:txBody>
          <a:bodyPr/>
          <a:lstStyle/>
          <a:p>
            <a:pPr lvl="2">
              <a:defRPr/>
            </a:pPr>
            <a:r>
              <a:rPr lang="fr-CA" dirty="0"/>
              <a:t>Site web</a:t>
            </a:r>
            <a:endParaRPr lang="fr-FR" dirty="0"/>
          </a:p>
          <a:p>
            <a:pPr lvl="3">
              <a:defRPr/>
            </a:pPr>
            <a:r>
              <a:rPr lang="fr-FR" dirty="0"/>
              <a:t>Quel type de contenu :</a:t>
            </a:r>
            <a:endParaRPr lang="fr-FR" dirty="0">
              <a:highlight>
                <a:srgbClr val="FFFF00"/>
              </a:highlight>
            </a:endParaRPr>
          </a:p>
          <a:p>
            <a:pPr lvl="3">
              <a:defRPr/>
            </a:pPr>
            <a:r>
              <a:rPr lang="fr-FR" dirty="0"/>
              <a:t>À qui c’est destiné ? </a:t>
            </a:r>
            <a:endParaRPr lang="fr-FR" dirty="0">
              <a:highlight>
                <a:srgbClr val="FFFF00"/>
              </a:highlight>
            </a:endParaRPr>
          </a:p>
          <a:p>
            <a:pPr lvl="4">
              <a:defRPr/>
            </a:pPr>
            <a:r>
              <a:rPr lang="fr-FR" dirty="0"/>
              <a:t>ici.radio-canada.ca</a:t>
            </a:r>
            <a:endParaRPr lang="fr-CA" dirty="0"/>
          </a:p>
          <a:p>
            <a:pPr lvl="4">
              <a:defRPr/>
            </a:pPr>
            <a:r>
              <a:rPr lang="fr-FR" dirty="0"/>
              <a:t>w3schools.com</a:t>
            </a:r>
            <a:endParaRPr lang="fr-CA" dirty="0"/>
          </a:p>
          <a:p>
            <a:pPr lvl="4">
              <a:defRPr/>
            </a:pPr>
            <a:r>
              <a:rPr lang="fr-FR" dirty="0"/>
              <a:t>youtube.com</a:t>
            </a:r>
            <a:endParaRPr lang="fr-CA" dirty="0"/>
          </a:p>
          <a:p>
            <a:pPr lvl="4">
              <a:defRPr/>
            </a:pPr>
            <a:r>
              <a:rPr lang="fr-FR" dirty="0"/>
              <a:t>amazon.ca</a:t>
            </a:r>
          </a:p>
          <a:p>
            <a:pPr lvl="4">
              <a:defRPr/>
            </a:pPr>
            <a:r>
              <a:rPr lang="fr-FR" dirty="0"/>
              <a:t>cegepoutaouais.qc.ca :</a:t>
            </a:r>
            <a:endParaRPr lang="fr-FR" dirty="0">
              <a:highlight>
                <a:srgbClr val="FFFF00"/>
              </a:highlight>
            </a:endParaRPr>
          </a:p>
          <a:p>
            <a:pPr marL="798513" lvl="2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fr-CA" dirty="0"/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9222" name="Line 4">
            <a:extLst>
              <a:ext uri="{FF2B5EF4-FFF2-40B4-BE49-F238E27FC236}">
                <a16:creationId xmlns:a16="http://schemas.microsoft.com/office/drawing/2014/main" id="{D558F4FE-1FAF-4EAB-AB71-C8EBD76A70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5">
            <a:extLst>
              <a:ext uri="{FF2B5EF4-FFF2-40B4-BE49-F238E27FC236}">
                <a16:creationId xmlns:a16="http://schemas.microsoft.com/office/drawing/2014/main" id="{91F24207-1CB8-465F-940A-B86CB3150C6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1267" name="Rectangle 16">
            <a:extLst>
              <a:ext uri="{FF2B5EF4-FFF2-40B4-BE49-F238E27FC236}">
                <a16:creationId xmlns:a16="http://schemas.microsoft.com/office/drawing/2014/main" id="{354C4911-9180-4049-AA9C-E7687B9186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42A321A-037E-4E71-A19A-E37CDFD2A5EB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DC621BEC-E989-4FE7-8C51-70BB7BD27EA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4BE70105-44DF-4612-BE0E-525B0983B9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8964612" cy="4895850"/>
          </a:xfrm>
          <a:extLst/>
        </p:spPr>
        <p:txBody>
          <a:bodyPr/>
          <a:lstStyle/>
          <a:p>
            <a:pPr lvl="2">
              <a:defRPr/>
            </a:pPr>
            <a:r>
              <a:rPr lang="fr-CA" dirty="0"/>
              <a:t>Site web</a:t>
            </a:r>
            <a:endParaRPr lang="fr-FR" dirty="0"/>
          </a:p>
          <a:p>
            <a:pPr lvl="3">
              <a:defRPr/>
            </a:pPr>
            <a:r>
              <a:rPr lang="fr-CA" dirty="0"/>
              <a:t>objectifs d’un </a:t>
            </a:r>
            <a:r>
              <a:rPr lang="fr-FR" dirty="0"/>
              <a:t>site web : </a:t>
            </a:r>
            <a:endParaRPr lang="fr-FR" dirty="0">
              <a:highlight>
                <a:srgbClr val="FFFF00"/>
              </a:highlight>
            </a:endParaRPr>
          </a:p>
          <a:p>
            <a:pPr lvl="4">
              <a:defRPr/>
            </a:pPr>
            <a:r>
              <a:rPr lang="fr-FR" dirty="0"/>
              <a:t>ici.radio-canada.ca</a:t>
            </a:r>
            <a:endParaRPr lang="fr-CA" dirty="0"/>
          </a:p>
          <a:p>
            <a:pPr lvl="4">
              <a:defRPr/>
            </a:pPr>
            <a:r>
              <a:rPr lang="fr-FR" dirty="0"/>
              <a:t>w3schools.com</a:t>
            </a:r>
            <a:endParaRPr lang="fr-CA" dirty="0"/>
          </a:p>
          <a:p>
            <a:pPr lvl="4">
              <a:defRPr/>
            </a:pPr>
            <a:r>
              <a:rPr lang="fr-FR" dirty="0"/>
              <a:t>youtube.com</a:t>
            </a:r>
            <a:endParaRPr lang="fr-CA" dirty="0"/>
          </a:p>
          <a:p>
            <a:pPr lvl="4">
              <a:defRPr/>
            </a:pPr>
            <a:r>
              <a:rPr lang="fr-FR" dirty="0"/>
              <a:t>amazon.ca</a:t>
            </a:r>
          </a:p>
          <a:p>
            <a:pPr lvl="4">
              <a:defRPr/>
            </a:pPr>
            <a:r>
              <a:rPr lang="fr-FR" dirty="0"/>
              <a:t>cegepoutaouais.qc.ca</a:t>
            </a:r>
            <a:endParaRPr lang="fr-CA" dirty="0"/>
          </a:p>
          <a:p>
            <a:pPr marL="1828800" lvl="4" indent="0">
              <a:buFont typeface="Wingdings" panose="05000000000000000000" pitchFamily="2" charset="2"/>
              <a:buNone/>
              <a:defRPr/>
            </a:pPr>
            <a:endParaRPr lang="fr-FR" dirty="0">
              <a:highlight>
                <a:srgbClr val="FFFF00"/>
              </a:highlight>
            </a:endParaRPr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11270" name="Line 4">
            <a:extLst>
              <a:ext uri="{FF2B5EF4-FFF2-40B4-BE49-F238E27FC236}">
                <a16:creationId xmlns:a16="http://schemas.microsoft.com/office/drawing/2014/main" id="{24DCF385-063E-4E05-986F-49211A015C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5">
            <a:extLst>
              <a:ext uri="{FF2B5EF4-FFF2-40B4-BE49-F238E27FC236}">
                <a16:creationId xmlns:a16="http://schemas.microsoft.com/office/drawing/2014/main" id="{E956EAEF-8BC5-42F7-93C7-8A68F849AB8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3315" name="Rectangle 16">
            <a:extLst>
              <a:ext uri="{FF2B5EF4-FFF2-40B4-BE49-F238E27FC236}">
                <a16:creationId xmlns:a16="http://schemas.microsoft.com/office/drawing/2014/main" id="{AB91BE98-EB10-4F7E-889C-E7D09820314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8D4277F-EA2F-4323-863B-CC1C1697BCEE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B1D554B3-9A63-44BD-A3F6-57C7D27413D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4BE70105-44DF-4612-BE0E-525B0983B9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8964612" cy="4895850"/>
          </a:xfrm>
          <a:extLst/>
        </p:spPr>
        <p:txBody>
          <a:bodyPr/>
          <a:lstStyle/>
          <a:p>
            <a:pPr lvl="2">
              <a:defRPr/>
            </a:pPr>
            <a:r>
              <a:rPr lang="fr-CA" dirty="0"/>
              <a:t>Site web</a:t>
            </a:r>
            <a:endParaRPr lang="fr-FR" dirty="0">
              <a:highlight>
                <a:srgbClr val="FFFF00"/>
              </a:highlight>
            </a:endParaRPr>
          </a:p>
          <a:p>
            <a:pPr marL="1255713" lvl="3" indent="368300" eaLnBrk="1" hangingPunct="1">
              <a:lnSpc>
                <a:spcPct val="80000"/>
              </a:lnSpc>
              <a:defRPr/>
            </a:pPr>
            <a:r>
              <a:rPr lang="fr-FR" dirty="0"/>
              <a:t>Trouver d’autres sites web pour chaque objectif de</a:t>
            </a:r>
          </a:p>
          <a:p>
            <a:pPr marL="1255713" lvl="3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fr-FR" dirty="0"/>
              <a:t>     communication</a:t>
            </a:r>
            <a:endParaRPr lang="fr-CA" dirty="0"/>
          </a:p>
          <a:p>
            <a:pPr marL="2055813" lvl="4" indent="-342900" eaLnBrk="1" hangingPunct="1">
              <a:lnSpc>
                <a:spcPct val="80000"/>
              </a:lnSpc>
              <a:defRPr/>
            </a:pPr>
            <a:r>
              <a:rPr lang="fr-FR" altLang="fr-FR" dirty="0"/>
              <a:t> </a:t>
            </a:r>
          </a:p>
          <a:p>
            <a:pPr marL="2055813" lvl="4" indent="-342900" eaLnBrk="1" hangingPunct="1">
              <a:lnSpc>
                <a:spcPct val="80000"/>
              </a:lnSpc>
              <a:defRPr/>
            </a:pPr>
            <a:r>
              <a:rPr lang="fr-FR" altLang="fr-FR" dirty="0"/>
              <a:t> </a:t>
            </a:r>
          </a:p>
          <a:p>
            <a:pPr marL="2055813" lvl="4" indent="-342900" eaLnBrk="1" hangingPunct="1">
              <a:lnSpc>
                <a:spcPct val="80000"/>
              </a:lnSpc>
              <a:defRPr/>
            </a:pPr>
            <a:r>
              <a:rPr lang="fr-FR" altLang="fr-FR" dirty="0"/>
              <a:t>  </a:t>
            </a:r>
          </a:p>
          <a:p>
            <a:pPr marL="2055813" lvl="4" indent="-342900" eaLnBrk="1" hangingPunct="1">
              <a:lnSpc>
                <a:spcPct val="80000"/>
              </a:lnSpc>
              <a:defRPr/>
            </a:pPr>
            <a:r>
              <a:rPr lang="fr-FR" altLang="fr-FR" dirty="0"/>
              <a:t> </a:t>
            </a:r>
          </a:p>
          <a:p>
            <a:pPr marL="2055813" lvl="4" indent="-342900" eaLnBrk="1" hangingPunct="1">
              <a:lnSpc>
                <a:spcPct val="80000"/>
              </a:lnSpc>
              <a:defRPr/>
            </a:pPr>
            <a:r>
              <a:rPr lang="fr-FR" altLang="fr-FR" dirty="0"/>
              <a:t> 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13318" name="Line 4">
            <a:extLst>
              <a:ext uri="{FF2B5EF4-FFF2-40B4-BE49-F238E27FC236}">
                <a16:creationId xmlns:a16="http://schemas.microsoft.com/office/drawing/2014/main" id="{1B2A17B6-2D8A-4F74-AA17-2B0E79953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>
            <a:extLst>
              <a:ext uri="{FF2B5EF4-FFF2-40B4-BE49-F238E27FC236}">
                <a16:creationId xmlns:a16="http://schemas.microsoft.com/office/drawing/2014/main" id="{173AAD52-2151-4F0E-B9D9-0879DDC15F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5363" name="Rectangle 16">
            <a:extLst>
              <a:ext uri="{FF2B5EF4-FFF2-40B4-BE49-F238E27FC236}">
                <a16:creationId xmlns:a16="http://schemas.microsoft.com/office/drawing/2014/main" id="{A4D037DB-9B1E-47FA-9B58-19F3127FBD8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98F4D34-6D2E-4B89-923D-918E2818968A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35D27F18-762B-41A6-BB59-5DF20D08B1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4BE70105-44DF-4612-BE0E-525B0983B9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8964612" cy="4895850"/>
          </a:xfrm>
          <a:extLst/>
        </p:spPr>
        <p:txBody>
          <a:bodyPr/>
          <a:lstStyle/>
          <a:p>
            <a:pPr lvl="2">
              <a:defRPr/>
            </a:pPr>
            <a:r>
              <a:rPr lang="fr-CA" dirty="0"/>
              <a:t>Site web</a:t>
            </a:r>
            <a:endParaRPr lang="fr-FR" dirty="0">
              <a:highlight>
                <a:srgbClr val="FFFF00"/>
              </a:highlight>
            </a:endParaRPr>
          </a:p>
          <a:p>
            <a:pPr lvl="3">
              <a:defRPr/>
            </a:pPr>
            <a:r>
              <a:rPr lang="fr-FR" dirty="0"/>
              <a:t>Qualité d’un site web : </a:t>
            </a:r>
          </a:p>
          <a:p>
            <a:pPr lvl="4">
              <a:defRPr/>
            </a:pPr>
            <a:r>
              <a:rPr lang="fr-FR" dirty="0">
                <a:highlight>
                  <a:srgbClr val="FFFF00"/>
                </a:highlight>
              </a:rPr>
              <a:t> </a:t>
            </a: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  <a:endParaRPr lang="fr-FR" dirty="0">
              <a:highlight>
                <a:srgbClr val="FFFF00"/>
              </a:highlight>
            </a:endParaRP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  <a:endParaRPr lang="en-CA" dirty="0">
              <a:highlight>
                <a:srgbClr val="FFFF00"/>
              </a:highlight>
            </a:endParaRP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</a:p>
          <a:p>
            <a:pPr lvl="4">
              <a:defRPr/>
            </a:pPr>
            <a:r>
              <a:rPr lang="fr-CA" dirty="0">
                <a:highlight>
                  <a:srgbClr val="FFFF00"/>
                </a:highlight>
              </a:rPr>
              <a:t> </a:t>
            </a:r>
          </a:p>
          <a:p>
            <a:pPr marL="1828800" lvl="4" indent="0">
              <a:buFont typeface="Wingdings" panose="05000000000000000000" pitchFamily="2" charset="2"/>
              <a:buNone/>
              <a:defRPr/>
            </a:pPr>
            <a:endParaRPr lang="fr-CA" dirty="0">
              <a:highlight>
                <a:srgbClr val="FFFF00"/>
              </a:highlight>
            </a:endParaRPr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CA" dirty="0"/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15366" name="Line 4">
            <a:extLst>
              <a:ext uri="{FF2B5EF4-FFF2-40B4-BE49-F238E27FC236}">
                <a16:creationId xmlns:a16="http://schemas.microsoft.com/office/drawing/2014/main" id="{57EB1691-22F2-4999-9DCD-0586315FB8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5">
            <a:extLst>
              <a:ext uri="{FF2B5EF4-FFF2-40B4-BE49-F238E27FC236}">
                <a16:creationId xmlns:a16="http://schemas.microsoft.com/office/drawing/2014/main" id="{FFAD0F0E-3A4D-4EDF-8FE5-B1677019B7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7411" name="Rectangle 16">
            <a:extLst>
              <a:ext uri="{FF2B5EF4-FFF2-40B4-BE49-F238E27FC236}">
                <a16:creationId xmlns:a16="http://schemas.microsoft.com/office/drawing/2014/main" id="{CB925903-E017-4B8E-B4C5-DFFAC3FF34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B6D02F-0A08-4B36-BE11-F9E2B6641631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827F4AC5-B0A9-40B4-B6CD-A9E8ED093E4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C4F1ADEB-4327-401C-87FA-657D3C19F9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8856662" cy="48958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798513" lvl="2" indent="368300" eaLnBrk="1" hangingPunct="1">
              <a:lnSpc>
                <a:spcPct val="80000"/>
              </a:lnSpc>
            </a:pPr>
            <a:r>
              <a:rPr lang="fr-CA" altLang="fr-FR"/>
              <a:t>Fonctionnement d'un site Web </a:t>
            </a:r>
          </a:p>
          <a:p>
            <a:pPr marL="1712913" lvl="3" indent="-457200" eaLnBrk="1" hangingPunct="1">
              <a:lnSpc>
                <a:spcPct val="80000"/>
              </a:lnSpc>
              <a:buClrTx/>
              <a:buSzPct val="100000"/>
              <a:buFont typeface="Tahoma" panose="020B0604030504040204" pitchFamily="34" charset="0"/>
              <a:buAutoNum type="arabicPeriod"/>
            </a:pPr>
            <a:r>
              <a:rPr lang="fr-CA" altLang="fr-FR"/>
              <a:t>Le serveur renvoie les données</a:t>
            </a:r>
          </a:p>
          <a:p>
            <a:pPr marL="1712913" lvl="3" indent="-457200" eaLnBrk="1" hangingPunct="1">
              <a:lnSpc>
                <a:spcPct val="80000"/>
              </a:lnSpc>
              <a:buClrTx/>
              <a:buSzPct val="100000"/>
              <a:buFont typeface="Tahoma" panose="020B0604030504040204" pitchFamily="34" charset="0"/>
              <a:buAutoNum type="arabicPeriod"/>
            </a:pPr>
            <a:r>
              <a:rPr lang="fr-CA" altLang="fr-FR"/>
              <a:t>Le navigateur contacte le serveur web</a:t>
            </a:r>
          </a:p>
          <a:p>
            <a:pPr marL="1712913" lvl="3" indent="-457200" eaLnBrk="1" hangingPunct="1">
              <a:lnSpc>
                <a:spcPct val="80000"/>
              </a:lnSpc>
              <a:buClrTx/>
              <a:buSzPct val="100000"/>
              <a:buFont typeface="Tahoma" panose="020B0604030504040204" pitchFamily="34" charset="0"/>
              <a:buAutoNum type="arabicPeriod"/>
            </a:pPr>
            <a:r>
              <a:rPr lang="fr-CA" altLang="fr-FR"/>
              <a:t>Le navigateur affiche la page</a:t>
            </a:r>
          </a:p>
          <a:p>
            <a:pPr marL="1712913" lvl="3" indent="-457200" eaLnBrk="1" hangingPunct="1">
              <a:lnSpc>
                <a:spcPct val="80000"/>
              </a:lnSpc>
              <a:buClrTx/>
              <a:buSzPct val="100000"/>
              <a:buFont typeface="Tahoma" panose="020B0604030504040204" pitchFamily="34" charset="0"/>
              <a:buAutoNum type="arabicPeriod"/>
            </a:pPr>
            <a:r>
              <a:rPr lang="fr-CA" altLang="fr-FR"/>
              <a:t>Le navigateur interroge le DNS → obtient l’adresse IP</a:t>
            </a:r>
          </a:p>
          <a:p>
            <a:pPr marL="1712913" lvl="3" indent="-457200" eaLnBrk="1" hangingPunct="1">
              <a:lnSpc>
                <a:spcPct val="80000"/>
              </a:lnSpc>
              <a:buClrTx/>
              <a:buSzPct val="100000"/>
              <a:buFont typeface="Tahoma" panose="020B0604030504040204" pitchFamily="34" charset="0"/>
              <a:buAutoNum type="arabicPeriod"/>
            </a:pPr>
            <a:r>
              <a:rPr lang="fr-CA" altLang="fr-FR"/>
              <a:t>L’utilisateur tape une adresse</a:t>
            </a:r>
            <a:endParaRPr lang="fr-FR" altLang="fr-FR"/>
          </a:p>
          <a:p>
            <a:pPr marL="1712913" lvl="4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fr-CA" altLang="fr-FR"/>
          </a:p>
          <a:p>
            <a:r>
              <a:rPr lang="fr-CA" altLang="fr-FR"/>
              <a:t>	</a:t>
            </a:r>
          </a:p>
          <a:p>
            <a:pPr marL="798513" lvl="2" indent="368300" eaLnBrk="1" hangingPunct="1">
              <a:lnSpc>
                <a:spcPct val="80000"/>
              </a:lnSpc>
            </a:pPr>
            <a:endParaRPr lang="fr-FR" altLang="fr-FR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fr-FR" altLang="fr-FR"/>
          </a:p>
        </p:txBody>
      </p:sp>
      <p:sp>
        <p:nvSpPr>
          <p:cNvPr id="17414" name="Line 4">
            <a:extLst>
              <a:ext uri="{FF2B5EF4-FFF2-40B4-BE49-F238E27FC236}">
                <a16:creationId xmlns:a16="http://schemas.microsoft.com/office/drawing/2014/main" id="{01CFF2D1-F71B-41A2-89E5-FD6D64C1D7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pic>
        <p:nvPicPr>
          <p:cNvPr id="17415" name="Picture 8" descr="MCj01974380000[1]">
            <a:extLst>
              <a:ext uri="{FF2B5EF4-FFF2-40B4-BE49-F238E27FC236}">
                <a16:creationId xmlns:a16="http://schemas.microsoft.com/office/drawing/2014/main" id="{FB8E6692-8DD3-4C7D-9793-875D9A93C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8" y="3671888"/>
            <a:ext cx="1541462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MCj01974380000[1]">
            <a:extLst>
              <a:ext uri="{FF2B5EF4-FFF2-40B4-BE49-F238E27FC236}">
                <a16:creationId xmlns:a16="http://schemas.microsoft.com/office/drawing/2014/main" id="{7BCE30BF-8BD9-433D-9369-D47B8B9DE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3675063"/>
            <a:ext cx="1541462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8271E310-0320-425E-8797-82915C855E82}"/>
              </a:ext>
            </a:extLst>
          </p:cNvPr>
          <p:cNvSpPr/>
          <p:nvPr/>
        </p:nvSpPr>
        <p:spPr>
          <a:xfrm rot="1062697">
            <a:off x="444500" y="4040188"/>
            <a:ext cx="4322763" cy="1930400"/>
          </a:xfrm>
          <a:prstGeom prst="arc">
            <a:avLst>
              <a:gd name="adj1" fmla="val 13580731"/>
              <a:gd name="adj2" fmla="val 18638490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17418" name="ZoneTexte 25">
            <a:extLst>
              <a:ext uri="{FF2B5EF4-FFF2-40B4-BE49-F238E27FC236}">
                <a16:creationId xmlns:a16="http://schemas.microsoft.com/office/drawing/2014/main" id="{69B2BE56-93C0-4D22-849B-18D31698C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413" y="5541963"/>
            <a:ext cx="15414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      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/>
              <a:t>wikipedia.org</a:t>
            </a:r>
          </a:p>
        </p:txBody>
      </p:sp>
      <p:sp>
        <p:nvSpPr>
          <p:cNvPr id="17419" name="ZoneTexte 26">
            <a:extLst>
              <a:ext uri="{FF2B5EF4-FFF2-40B4-BE49-F238E27FC236}">
                <a16:creationId xmlns:a16="http://schemas.microsoft.com/office/drawing/2014/main" id="{7D3C9F6B-B52A-4DD7-AC28-4F6EC0BA4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3492500"/>
            <a:ext cx="358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2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E0C1746D-19DD-4D49-84F3-64CF394C9E86}"/>
              </a:ext>
            </a:extLst>
          </p:cNvPr>
          <p:cNvSpPr/>
          <p:nvPr/>
        </p:nvSpPr>
        <p:spPr>
          <a:xfrm rot="11644758">
            <a:off x="1314450" y="3119438"/>
            <a:ext cx="4324350" cy="1930400"/>
          </a:xfrm>
          <a:prstGeom prst="arc">
            <a:avLst>
              <a:gd name="adj1" fmla="val 15346930"/>
              <a:gd name="adj2" fmla="val 19796368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17421" name="ZoneTexte 28">
            <a:extLst>
              <a:ext uri="{FF2B5EF4-FFF2-40B4-BE49-F238E27FC236}">
                <a16:creationId xmlns:a16="http://schemas.microsoft.com/office/drawing/2014/main" id="{4C17DF2F-E3AC-48AF-9C74-50C81D7BE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4919663"/>
            <a:ext cx="16621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      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600"/>
              <a:t>208.80.154.224</a:t>
            </a:r>
          </a:p>
        </p:txBody>
      </p:sp>
      <p:sp>
        <p:nvSpPr>
          <p:cNvPr id="17422" name="ZoneTexte 29">
            <a:extLst>
              <a:ext uri="{FF2B5EF4-FFF2-40B4-BE49-F238E27FC236}">
                <a16:creationId xmlns:a16="http://schemas.microsoft.com/office/drawing/2014/main" id="{6D5F46B6-EDFF-4C8D-9965-26A092EEB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3302000"/>
            <a:ext cx="1541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/>
              <a:t>Serveur DNS</a:t>
            </a:r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7CB7B7A3-00E8-4BBC-9B5A-7432A328574E}"/>
              </a:ext>
            </a:extLst>
          </p:cNvPr>
          <p:cNvSpPr/>
          <p:nvPr/>
        </p:nvSpPr>
        <p:spPr>
          <a:xfrm rot="20537303" flipH="1">
            <a:off x="4286250" y="3979863"/>
            <a:ext cx="4324350" cy="1930400"/>
          </a:xfrm>
          <a:prstGeom prst="arc">
            <a:avLst>
              <a:gd name="adj1" fmla="val 13367825"/>
              <a:gd name="adj2" fmla="val 19796368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17424" name="ZoneTexte 31">
            <a:extLst>
              <a:ext uri="{FF2B5EF4-FFF2-40B4-BE49-F238E27FC236}">
                <a16:creationId xmlns:a16="http://schemas.microsoft.com/office/drawing/2014/main" id="{7828B3D4-B529-450B-AE0B-62FA4DC78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688" y="3302000"/>
            <a:ext cx="1541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/>
              <a:t>Serveur web</a:t>
            </a:r>
          </a:p>
        </p:txBody>
      </p:sp>
      <p:sp>
        <p:nvSpPr>
          <p:cNvPr id="17425" name="ZoneTexte 32">
            <a:extLst>
              <a:ext uri="{FF2B5EF4-FFF2-40B4-BE49-F238E27FC236}">
                <a16:creationId xmlns:a16="http://schemas.microsoft.com/office/drawing/2014/main" id="{FB886BAD-9918-4D19-9946-4531EE2EE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5" y="3225800"/>
            <a:ext cx="25796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      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600"/>
              <a:t>208.80.154.224</a:t>
            </a:r>
          </a:p>
        </p:txBody>
      </p:sp>
      <p:pic>
        <p:nvPicPr>
          <p:cNvPr id="17426" name="Image 34">
            <a:extLst>
              <a:ext uri="{FF2B5EF4-FFF2-40B4-BE49-F238E27FC236}">
                <a16:creationId xmlns:a16="http://schemas.microsoft.com/office/drawing/2014/main" id="{F31299CA-066D-44C1-8DE3-FA9B7C196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0" y="4430713"/>
            <a:ext cx="1662113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Arc 35">
            <a:extLst>
              <a:ext uri="{FF2B5EF4-FFF2-40B4-BE49-F238E27FC236}">
                <a16:creationId xmlns:a16="http://schemas.microsoft.com/office/drawing/2014/main" id="{2D7CE11C-9939-43E8-953C-1FF9AE33115E}"/>
              </a:ext>
            </a:extLst>
          </p:cNvPr>
          <p:cNvSpPr/>
          <p:nvPr/>
        </p:nvSpPr>
        <p:spPr>
          <a:xfrm rot="9955242" flipH="1">
            <a:off x="3252788" y="3195638"/>
            <a:ext cx="4324350" cy="1930400"/>
          </a:xfrm>
          <a:prstGeom prst="arc">
            <a:avLst>
              <a:gd name="adj1" fmla="val 14548596"/>
              <a:gd name="adj2" fmla="val 20103573"/>
            </a:avLst>
          </a:prstGeom>
          <a:ln w="3810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FC1E96-C10F-4442-87DB-3D7934B057AA}"/>
              </a:ext>
            </a:extLst>
          </p:cNvPr>
          <p:cNvSpPr/>
          <p:nvPr/>
        </p:nvSpPr>
        <p:spPr>
          <a:xfrm>
            <a:off x="6064250" y="4602163"/>
            <a:ext cx="358775" cy="5461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17429" name="ZoneTexte 36">
            <a:extLst>
              <a:ext uri="{FF2B5EF4-FFF2-40B4-BE49-F238E27FC236}">
                <a16:creationId xmlns:a16="http://schemas.microsoft.com/office/drawing/2014/main" id="{0CEE42DE-0B8A-429E-903B-F38D5D7D0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6313" y="4148138"/>
            <a:ext cx="3603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A8430DF-F540-45C2-8F21-73E77C576E35}"/>
              </a:ext>
            </a:extLst>
          </p:cNvPr>
          <p:cNvSpPr/>
          <p:nvPr/>
        </p:nvSpPr>
        <p:spPr>
          <a:xfrm>
            <a:off x="3582988" y="4548188"/>
            <a:ext cx="1414462" cy="7699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C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FAD8D00-D30E-4DAE-A9A0-B4B2AD3D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8450" y="4664075"/>
            <a:ext cx="3603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5">
            <a:extLst>
              <a:ext uri="{FF2B5EF4-FFF2-40B4-BE49-F238E27FC236}">
                <a16:creationId xmlns:a16="http://schemas.microsoft.com/office/drawing/2014/main" id="{88CDA3DA-B574-43BA-8C0A-686D6DD7EB4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9459" name="Rectangle 16">
            <a:extLst>
              <a:ext uri="{FF2B5EF4-FFF2-40B4-BE49-F238E27FC236}">
                <a16:creationId xmlns:a16="http://schemas.microsoft.com/office/drawing/2014/main" id="{700E3A68-D837-4F8D-A5FF-DFC346D7E8A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C37F21-974B-44BB-9CF4-7774A0754D24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41CEC249-B389-42EA-94E3-5A5615652A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C3FF3E93-1E81-4FBD-915D-4B296D6927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12746037" cy="4895850"/>
          </a:xfrm>
          <a:extLst/>
        </p:spPr>
        <p:txBody>
          <a:bodyPr/>
          <a:lstStyle/>
          <a:p>
            <a:pPr marL="798513" lvl="2" indent="368300" eaLnBrk="1" hangingPunct="1">
              <a:lnSpc>
                <a:spcPct val="80000"/>
              </a:lnSpc>
              <a:defRPr/>
            </a:pPr>
            <a:r>
              <a:rPr lang="fr-CA" altLang="fr-FR" dirty="0">
                <a:hlinkClick r:id="rId3"/>
              </a:rPr>
              <a:t>Comment fonctionne Internet ? – YouTube</a:t>
            </a:r>
            <a:r>
              <a:rPr lang="fr-CA" altLang="fr-FR" dirty="0"/>
              <a:t> </a:t>
            </a:r>
            <a:endParaRPr lang="fr-FR" altLang="fr-FR" dirty="0"/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CA" altLang="fr-FR" dirty="0"/>
          </a:p>
          <a:p>
            <a:pPr marL="798513" lvl="2" indent="368300" eaLnBrk="1" hangingPunct="1">
              <a:lnSpc>
                <a:spcPct val="80000"/>
              </a:lnSpc>
              <a:defRPr/>
            </a:pPr>
            <a:r>
              <a:rPr lang="fr-FR" altLang="fr-FR" dirty="0"/>
              <a:t>Comment la mise en page est fait par le navigateur ?</a:t>
            </a:r>
          </a:p>
          <a:p>
            <a:pPr marL="1255713" lvl="3" indent="368300" eaLnBrk="1" hangingPunct="1">
              <a:lnSpc>
                <a:spcPct val="80000"/>
              </a:lnSpc>
              <a:defRPr/>
            </a:pPr>
            <a:r>
              <a:rPr lang="fr-FR" altLang="fr-FR" dirty="0"/>
              <a:t>Par l’exécution d’instructions écrites dans plusieurs langages web 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FR" altLang="fr-FR" dirty="0"/>
              <a:t>html, </a:t>
            </a:r>
            <a:r>
              <a:rPr lang="fr-FR" altLang="fr-FR" dirty="0" err="1"/>
              <a:t>css</a:t>
            </a:r>
            <a:r>
              <a:rPr lang="fr-FR" altLang="fr-FR" dirty="0"/>
              <a:t>, javascript, </a:t>
            </a:r>
            <a:r>
              <a:rPr lang="fr-FR" altLang="fr-FR" dirty="0" err="1"/>
              <a:t>php</a:t>
            </a:r>
            <a:r>
              <a:rPr lang="fr-FR" altLang="fr-FR" dirty="0"/>
              <a:t> st </a:t>
            </a:r>
            <a:r>
              <a:rPr lang="fr-FR" altLang="fr-FR" dirty="0" err="1"/>
              <a:t>sql</a:t>
            </a:r>
            <a:endParaRPr lang="fr-FR" altLang="fr-FR" dirty="0"/>
          </a:p>
          <a:p>
            <a:pPr marL="1712913" lvl="4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  <a:p>
            <a:pPr marL="1712913" lvl="4" indent="368300" eaLnBrk="1" hangingPunct="1">
              <a:lnSpc>
                <a:spcPct val="80000"/>
              </a:lnSpc>
              <a:defRPr/>
            </a:pPr>
            <a:endParaRPr lang="fr-CA" altLang="fr-FR" dirty="0"/>
          </a:p>
          <a:p>
            <a:pPr>
              <a:defRPr/>
            </a:pPr>
            <a:r>
              <a:rPr lang="fr-CA" altLang="fr-FR" dirty="0"/>
              <a:t>	</a:t>
            </a:r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19462" name="Line 4">
            <a:extLst>
              <a:ext uri="{FF2B5EF4-FFF2-40B4-BE49-F238E27FC236}">
                <a16:creationId xmlns:a16="http://schemas.microsoft.com/office/drawing/2014/main" id="{00D318A0-4438-4AD9-9DB3-15514A693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5">
            <a:extLst>
              <a:ext uri="{FF2B5EF4-FFF2-40B4-BE49-F238E27FC236}">
                <a16:creationId xmlns:a16="http://schemas.microsoft.com/office/drawing/2014/main" id="{B631A8BD-B09E-4D8E-B36B-E813B889CD5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400"/>
              <a:t>125 - Intégration web 1</a:t>
            </a:r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21507" name="Rectangle 16">
            <a:extLst>
              <a:ext uri="{FF2B5EF4-FFF2-40B4-BE49-F238E27FC236}">
                <a16:creationId xmlns:a16="http://schemas.microsoft.com/office/drawing/2014/main" id="{2A582526-D545-432C-A23B-1CF848B557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56CC49-E656-4816-8026-16582F69480D}" type="slidenum">
              <a:rPr lang="fr-CA" altLang="fr-FR" sz="14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fr-CA" altLang="fr-FR" sz="1400">
              <a:solidFill>
                <a:schemeClr val="bg2"/>
              </a:solidFill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3D193E54-5F2B-43B5-AC3D-C0C1752A2A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250" y="315913"/>
            <a:ext cx="7269163" cy="736600"/>
          </a:xfrm>
        </p:spPr>
        <p:txBody>
          <a:bodyPr/>
          <a:lstStyle/>
          <a:p>
            <a:pPr eaLnBrk="1" hangingPunct="1"/>
            <a:r>
              <a:rPr lang="fr-CA" altLang="fr-FR" sz="3200"/>
              <a:t>Semaine 1 - cours 1 </a:t>
            </a:r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24504282-F0D4-4906-877D-216C3EC5F3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9388" y="1454150"/>
            <a:ext cx="9937750" cy="4895850"/>
          </a:xfrm>
        </p:spPr>
        <p:txBody>
          <a:bodyPr/>
          <a:lstStyle/>
          <a:p>
            <a:pPr marL="798513" lvl="2" indent="368300" eaLnBrk="1" hangingPunct="1">
              <a:lnSpc>
                <a:spcPct val="80000"/>
              </a:lnSpc>
              <a:defRPr/>
            </a:pPr>
            <a:r>
              <a:rPr lang="fr-CA" altLang="fr-FR" dirty="0" err="1"/>
              <a:t>ICDSoft</a:t>
            </a:r>
            <a:endParaRPr lang="fr-CA" altLang="fr-FR" dirty="0"/>
          </a:p>
          <a:p>
            <a:pPr marL="1255713" lvl="3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Réservation Nom de domaine et Hébergement de site Web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dirty="0"/>
              <a:t>Carte de crédit (prépayé ou </a:t>
            </a:r>
            <a:r>
              <a:rPr lang="fr-CA" dirty="0" err="1"/>
              <a:t>courrant</a:t>
            </a:r>
            <a:r>
              <a:rPr lang="fr-CA" dirty="0"/>
              <a:t>), </a:t>
            </a:r>
            <a:r>
              <a:rPr lang="fr-CA" dirty="0" err="1"/>
              <a:t>Paypal</a:t>
            </a:r>
            <a:endParaRPr lang="fr-CA" altLang="fr-FR" dirty="0"/>
          </a:p>
          <a:p>
            <a:pPr marL="1255713" lvl="3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Exemples de noms de domaines (ex. Jonathan </a:t>
            </a:r>
            <a:r>
              <a:rPr lang="fr-CA" altLang="fr-FR" dirty="0" err="1"/>
              <a:t>Coulombe</a:t>
            </a:r>
            <a:r>
              <a:rPr lang="fr-CA" altLang="fr-FR" dirty="0"/>
              <a:t>)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jonathancoulombe.com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coulombejonathan.com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coulombejo.com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cjonathan.com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coulombemultimedia.com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coulombemulti.com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jcmultimedia.com</a:t>
            </a:r>
          </a:p>
          <a:p>
            <a:pPr marL="1712913" lvl="4" indent="368300" eaLnBrk="1" hangingPunct="1">
              <a:lnSpc>
                <a:spcPct val="80000"/>
              </a:lnSpc>
              <a:defRPr/>
            </a:pPr>
            <a:r>
              <a:rPr lang="fr-CA" altLang="fr-FR" dirty="0"/>
              <a:t>jcmulti.com</a:t>
            </a:r>
          </a:p>
          <a:p>
            <a:pPr marL="1255713" lvl="3" indent="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fr-CA" altLang="fr-FR" dirty="0"/>
          </a:p>
          <a:p>
            <a:pPr>
              <a:defRPr/>
            </a:pPr>
            <a:r>
              <a:rPr lang="fr-CA" altLang="fr-FR" dirty="0"/>
              <a:t>	</a:t>
            </a:r>
          </a:p>
          <a:p>
            <a:pPr marL="798513" lvl="2" indent="368300" eaLnBrk="1" hangingPunct="1">
              <a:lnSpc>
                <a:spcPct val="80000"/>
              </a:lnSpc>
              <a:defRPr/>
            </a:pPr>
            <a:endParaRPr lang="fr-FR" altLang="fr-FR" dirty="0"/>
          </a:p>
          <a:p>
            <a:pPr marL="798513" lvl="2" indent="3683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fr-FR" altLang="fr-FR" dirty="0"/>
          </a:p>
        </p:txBody>
      </p:sp>
      <p:sp>
        <p:nvSpPr>
          <p:cNvPr id="21510" name="Line 4">
            <a:extLst>
              <a:ext uri="{FF2B5EF4-FFF2-40B4-BE49-F238E27FC236}">
                <a16:creationId xmlns:a16="http://schemas.microsoft.com/office/drawing/2014/main" id="{4E6B3D4E-BDC0-411B-B9C9-F701F8714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usion">
  <a:themeElements>
    <a:clrScheme name="Fusion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Fusio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usio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sion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sion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sion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sio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sio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70EAE0B65E0C409F7487D6ABE5A92F" ma:contentTypeVersion="18" ma:contentTypeDescription="Crée un document." ma:contentTypeScope="" ma:versionID="8228524c38899f365f3540137265e628">
  <xsd:schema xmlns:xsd="http://www.w3.org/2001/XMLSchema" xmlns:xs="http://www.w3.org/2001/XMLSchema" xmlns:p="http://schemas.microsoft.com/office/2006/metadata/properties" xmlns:ns3="dc24a9d6-bd0e-425f-9388-e10fa230e289" xmlns:ns4="f6670ffe-4361-49a7-965b-24c504dbb817" targetNamespace="http://schemas.microsoft.com/office/2006/metadata/properties" ma:root="true" ma:fieldsID="f01cd8b0f61896dd8783aaed017217cf" ns3:_="" ns4:_="">
    <xsd:import namespace="dc24a9d6-bd0e-425f-9388-e10fa230e289"/>
    <xsd:import namespace="f6670ffe-4361-49a7-965b-24c504dbb8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4a9d6-bd0e-425f-9388-e10fa230e2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70ffe-4361-49a7-965b-24c504dbb81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c24a9d6-bd0e-425f-9388-e10fa230e289" xsi:nil="true"/>
  </documentManagement>
</p:properties>
</file>

<file path=customXml/itemProps1.xml><?xml version="1.0" encoding="utf-8"?>
<ds:datastoreItem xmlns:ds="http://schemas.openxmlformats.org/officeDocument/2006/customXml" ds:itemID="{EFBC5A8F-37B8-433E-B76F-F168433277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24a9d6-bd0e-425f-9388-e10fa230e289"/>
    <ds:schemaRef ds:uri="f6670ffe-4361-49a7-965b-24c504dbb8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CC3222-CFA7-4580-B093-ABC731E010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3D4CF5-626D-4DCC-8410-6C458AFEC15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6670ffe-4361-49a7-965b-24c504dbb817"/>
    <ds:schemaRef ds:uri="http://purl.org/dc/elements/1.1/"/>
    <ds:schemaRef ds:uri="http://schemas.microsoft.com/office/2006/metadata/properties"/>
    <ds:schemaRef ds:uri="dc24a9d6-bd0e-425f-9388-e10fa230e28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16532</TotalTime>
  <Words>461</Words>
  <Application>Microsoft Office PowerPoint</Application>
  <PresentationFormat>Affichage à l'écran (4:3)</PresentationFormat>
  <Paragraphs>144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Tahoma</vt:lpstr>
      <vt:lpstr>MS PGothic</vt:lpstr>
      <vt:lpstr>Arial</vt:lpstr>
      <vt:lpstr>Wingdings</vt:lpstr>
      <vt:lpstr>Fusion</vt:lpstr>
      <vt:lpstr>Semaine 1 - cours 1 </vt:lpstr>
      <vt:lpstr>Semaine 1 - cours 1 </vt:lpstr>
      <vt:lpstr>Semaine 1 - cours 1 </vt:lpstr>
      <vt:lpstr>Semaine 1 - cours 1 </vt:lpstr>
      <vt:lpstr>Semaine 1 - cours 1 </vt:lpstr>
      <vt:lpstr>Semaine 1 - cours 1 </vt:lpstr>
      <vt:lpstr>Semaine 1 - cours 1 </vt:lpstr>
      <vt:lpstr>Semaine 1 - cours 1 </vt:lpstr>
      <vt:lpstr>Semaine 1 - cours 1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1</dc:title>
  <dc:creator>famille Roy</dc:creator>
  <cp:lastModifiedBy>Roy Pierre</cp:lastModifiedBy>
  <cp:revision>398</cp:revision>
  <dcterms:created xsi:type="dcterms:W3CDTF">2006-05-16T04:23:54Z</dcterms:created>
  <dcterms:modified xsi:type="dcterms:W3CDTF">2025-08-22T03:05:06Z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0x010100CE70EAE0B65E0C409F7487D6ABE5A92F</vt:lpwstr>
  </property>
</Properties>
</file>